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Comfortaa"/>
      <p:regular r:id="rId12"/>
      <p:bold r:id="rId1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Comfortaa-bold.fntdata"/><Relationship Id="rId12" Type="http://schemas.openxmlformats.org/officeDocument/2006/relationships/font" Target="fonts/Comfortaa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84ff2107b0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84ff2107b0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84ff2107b0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84ff2107b0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84ff2107b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84ff2107b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84ff2107b0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84ff2107b0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89324ef48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89324ef48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84ff2107b0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84ff2107b0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8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Relationship Id="rId5" Type="http://schemas.openxmlformats.org/officeDocument/2006/relationships/image" Target="../media/image6.png"/><Relationship Id="rId6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9.png"/><Relationship Id="rId5" Type="http://schemas.openxmlformats.org/officeDocument/2006/relationships/hyperlink" Target="https://github.com/thiagosfluz/Exoplanet_classification/blob/main/random-forest-exoplanet.ipynb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027350" y="1953750"/>
            <a:ext cx="7089300" cy="123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4000"/>
              <a:buFont typeface="Arial"/>
              <a:buNone/>
            </a:pPr>
            <a:r>
              <a:rPr b="1" lang="en-GB" sz="2500" u="sng">
                <a:latin typeface="Comfortaa"/>
                <a:ea typeface="Comfortaa"/>
                <a:cs typeface="Comfortaa"/>
                <a:sym typeface="Comfortaa"/>
              </a:rPr>
              <a:t>A World Away: Hunting for Exoplanets with AI</a:t>
            </a:r>
            <a:endParaRPr b="1" sz="2500" u="sng"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 u="sng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791813" y="3286425"/>
            <a:ext cx="3474600" cy="5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latin typeface="Comfortaa"/>
                <a:ea typeface="Comfortaa"/>
                <a:cs typeface="Comfortaa"/>
                <a:sym typeface="Comfortaa"/>
              </a:rPr>
              <a:t>Mario, Erasmo, Ethan, Matus</a:t>
            </a:r>
            <a:endParaRPr sz="1600"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514600" y="2757888"/>
            <a:ext cx="4114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-GB" sz="20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Astronomically Better</a:t>
            </a:r>
            <a:endParaRPr b="1" i="1" sz="20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57" name="Google Shape;57;p13" title="nasa-logo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86827" y="3942300"/>
            <a:ext cx="970324" cy="970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 title="74-mission-past-Kepler_0.height-700-3765948755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040325" y="2998825"/>
            <a:ext cx="1842240" cy="199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 title="module-silver-2371770872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247699" y="3418237"/>
            <a:ext cx="2767295" cy="1573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3" title="Planet-PNG-Image-HD-599637613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 rot="10800000">
            <a:off x="536375" y="-5759649"/>
            <a:ext cx="8071224" cy="8071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/>
        </p:nvSpPr>
        <p:spPr>
          <a:xfrm>
            <a:off x="157175" y="164325"/>
            <a:ext cx="43719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0" u="sng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Exoplanet Basics</a:t>
            </a:r>
            <a:endParaRPr b="1" sz="2500" u="sng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157175" y="2592213"/>
            <a:ext cx="1944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 u="sng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67" name="Google Shape;67;p14"/>
          <p:cNvSpPr txBox="1"/>
          <p:nvPr/>
        </p:nvSpPr>
        <p:spPr>
          <a:xfrm>
            <a:off x="69600" y="918463"/>
            <a:ext cx="34245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u="sng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Detection:</a:t>
            </a:r>
            <a:endParaRPr sz="2000" u="sng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 u="sng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Comfortaa"/>
              <a:buChar char="-"/>
            </a:pPr>
            <a:r>
              <a:rPr lang="en-GB" sz="1800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Planet passes in front of star</a:t>
            </a:r>
            <a:endParaRPr sz="1800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Comfortaa"/>
              <a:buChar char="-"/>
            </a:pPr>
            <a:r>
              <a:rPr lang="en-GB" sz="1800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Dip in luminosity</a:t>
            </a:r>
            <a:endParaRPr sz="1800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just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Comfortaa"/>
              <a:buChar char="-"/>
            </a:pPr>
            <a:r>
              <a:rPr lang="en-GB" sz="1800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Get planet radius and orbital period from flux curve</a:t>
            </a:r>
            <a:endParaRPr sz="1800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55500" y="278425"/>
            <a:ext cx="4876850" cy="262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61075" y="3031151"/>
            <a:ext cx="2665702" cy="178579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3248100" y="4866600"/>
            <a:ext cx="5895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chemeClr val="lt2"/>
                </a:solidFill>
              </a:rPr>
              <a:t>https://astronomy.stackexchange.com/questions/41337/exoplanet-dip-in-transit-light-curve-when-the-planet-passes-behind-the-star</a:t>
            </a:r>
            <a:endParaRPr sz="6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190250" y="180700"/>
            <a:ext cx="5989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-GB" sz="2520" u="sng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Use of AI/ML for faster detection</a:t>
            </a:r>
            <a:endParaRPr b="1" sz="2520" u="sng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92875" y="2878925"/>
            <a:ext cx="4114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 u="sng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77" name="Google Shape;77;p15"/>
          <p:cNvSpPr txBox="1"/>
          <p:nvPr/>
        </p:nvSpPr>
        <p:spPr>
          <a:xfrm>
            <a:off x="0" y="937713"/>
            <a:ext cx="34221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Why?</a:t>
            </a:r>
            <a:endParaRPr sz="1800" u="sng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 u="sng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800"/>
              <a:buFont typeface="Comfortaa"/>
              <a:buChar char="-"/>
            </a:pPr>
            <a:r>
              <a:rPr lang="en-GB" sz="1800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Quickly separate actual exoplanets from noise</a:t>
            </a:r>
            <a:endParaRPr sz="1800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u="sng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Random Forest model </a:t>
            </a:r>
            <a:endParaRPr sz="1800" u="sng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 u="sng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78" name="Google Shape;78;p15" title="Screenshot 2025-10-05 at 15.04.3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4250" y="1086750"/>
            <a:ext cx="5243576" cy="297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 title="feature_importance_plot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8349" y="2816700"/>
            <a:ext cx="1995750" cy="2260999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2398575" y="4615300"/>
            <a:ext cx="70485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00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* </a:t>
            </a:r>
            <a:r>
              <a:rPr lang="en-GB" sz="900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Based on </a:t>
            </a:r>
            <a:r>
              <a:rPr lang="en-GB" sz="900" u="sng">
                <a:solidFill>
                  <a:schemeClr val="hlink"/>
                </a:solidFill>
                <a:latin typeface="Comfortaa"/>
                <a:ea typeface="Comfortaa"/>
                <a:cs typeface="Comfortaa"/>
                <a:sym typeface="Comfortaa"/>
                <a:hlinkClick r:id="rId5"/>
              </a:rPr>
              <a:t>https://github.com/thiagosfluz/Exoplanet_classification/blob/main/random-forest-exoplanet.ipynb</a:t>
            </a:r>
            <a:endParaRPr sz="900"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Website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86" name="Google Shape;86;p16"/>
          <p:cNvSpPr txBox="1"/>
          <p:nvPr>
            <p:ph idx="1" type="body"/>
          </p:nvPr>
        </p:nvSpPr>
        <p:spPr>
          <a:xfrm>
            <a:off x="207750" y="1135175"/>
            <a:ext cx="8728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Input a .csv file with exoplanet candidate data (eg. Kepler)</a:t>
            </a:r>
            <a:endParaRPr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Python preprocessing to select and rename relevant columns</a:t>
            </a:r>
            <a:endParaRPr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Output an updated .csv with predictions in “id, pred, confidence” format</a:t>
            </a:r>
            <a:endParaRPr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Use Hugging Face python backend to run pretrained model on .csv</a:t>
            </a:r>
            <a:endParaRPr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Give visualisations of Random Forest Classifier ran on your dataset</a:t>
            </a:r>
            <a:endParaRPr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 Video</a:t>
            </a:r>
            <a:endParaRPr/>
          </a:p>
        </p:txBody>
      </p:sp>
      <p:pic>
        <p:nvPicPr>
          <p:cNvPr id="92" name="Google Shape;92;p17" title="video NASA Space Apps.gif"/>
          <p:cNvPicPr preferRelativeResize="0"/>
          <p:nvPr/>
        </p:nvPicPr>
        <p:blipFill rotWithShape="1">
          <a:blip r:embed="rId3">
            <a:alphaModFix/>
          </a:blip>
          <a:srcRect b="6653" l="5892" r="5892" t="2321"/>
          <a:stretch/>
        </p:blipFill>
        <p:spPr>
          <a:xfrm>
            <a:off x="1329163" y="1017725"/>
            <a:ext cx="6485674" cy="367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Comfortaa"/>
                <a:ea typeface="Comfortaa"/>
                <a:cs typeface="Comfortaa"/>
                <a:sym typeface="Comfortaa"/>
              </a:rPr>
              <a:t>What’s next?</a:t>
            </a:r>
            <a:endParaRPr>
              <a:latin typeface="Comfortaa"/>
              <a:ea typeface="Comfortaa"/>
              <a:cs typeface="Comfortaa"/>
              <a:sym typeface="Comfortaa"/>
            </a:endParaRPr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Accept more variability of .csv files with </a:t>
            </a: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different columns.</a:t>
            </a:r>
            <a:endParaRPr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Better deal with missing data (NaN’s and/or 0’s)</a:t>
            </a:r>
            <a:endParaRPr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Automation (reduce steps to run model on dataset)</a:t>
            </a:r>
            <a:endParaRPr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Continuous training of model with new datasets being added</a:t>
            </a:r>
            <a:endParaRPr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Improve website UI</a:t>
            </a:r>
            <a:endParaRPr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>
                <a:solidFill>
                  <a:srgbClr val="CCCCCC"/>
                </a:solidFill>
                <a:latin typeface="Comfortaa"/>
                <a:ea typeface="Comfortaa"/>
                <a:cs typeface="Comfortaa"/>
                <a:sym typeface="Comfortaa"/>
              </a:rPr>
              <a:t>Provide more scientific insight with output data</a:t>
            </a:r>
            <a:endParaRPr>
              <a:solidFill>
                <a:srgbClr val="CCCCCC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pic>
        <p:nvPicPr>
          <p:cNvPr id="99" name="Google Shape;99;p18" title="jwst-525318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-361838">
            <a:off x="6341801" y="25"/>
            <a:ext cx="2669374" cy="266937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8"/>
          <p:cNvSpPr txBox="1"/>
          <p:nvPr>
            <p:ph idx="4294967295" type="subTitle"/>
          </p:nvPr>
        </p:nvSpPr>
        <p:spPr>
          <a:xfrm>
            <a:off x="1121850" y="4428825"/>
            <a:ext cx="6900300" cy="5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Comfortaa"/>
                <a:ea typeface="Comfortaa"/>
                <a:cs typeface="Comfortaa"/>
                <a:sym typeface="Comfortaa"/>
              </a:rPr>
              <a:t>fabeloom@tcd.ie, marcozze@tcd.ie, nolanrae@tcd.ie, starcok.m@ tcd.ie</a:t>
            </a:r>
            <a:endParaRPr sz="1600">
              <a:solidFill>
                <a:schemeClr val="dk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